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7" r:id="rId2"/>
  </p:sldMasterIdLst>
  <p:notesMasterIdLst>
    <p:notesMasterId r:id="rId15"/>
  </p:notesMasterIdLst>
  <p:sldIdLst>
    <p:sldId id="441" r:id="rId3"/>
    <p:sldId id="439" r:id="rId4"/>
    <p:sldId id="257" r:id="rId5"/>
    <p:sldId id="259" r:id="rId6"/>
    <p:sldId id="263" r:id="rId7"/>
    <p:sldId id="264" r:id="rId8"/>
    <p:sldId id="265" r:id="rId9"/>
    <p:sldId id="443" r:id="rId10"/>
    <p:sldId id="442" r:id="rId11"/>
    <p:sldId id="270" r:id="rId12"/>
    <p:sldId id="267" r:id="rId13"/>
    <p:sldId id="271" r:id="rId14"/>
  </p:sldIdLst>
  <p:sldSz cx="12192000" cy="6858000"/>
  <p:notesSz cx="12192000" cy="6858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rial Black" panose="020B0A04020102020204" pitchFamily="3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Bahp0jSoaXU6uH8N2Rh1IQGkm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397E00-7998-4806-BDC7-605267D0DEBC}">
  <a:tblStyle styleId="{17397E00-7998-4806-BDC7-605267D0DEB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F1F5"/>
          </a:solidFill>
        </a:fill>
      </a:tcStyle>
    </a:wholeTbl>
    <a:band1H>
      <a:tcTxStyle/>
      <a:tcStyle>
        <a:tcBdr/>
        <a:fill>
          <a:solidFill>
            <a:srgbClr val="CEE2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E2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B415E1D-8B59-4FC6-976E-71A6A044131F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04B706F-A458-4B8F-BD98-6DA3B8C4F79C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DED4E0E-173F-4946-9280-7F895605923F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1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6905625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0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2" name="Google Shape;32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7a45282f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7a45282fc5_0_0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g7a45282fc5_0_0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title"/>
          </p:nvPr>
        </p:nvSpPr>
        <p:spPr>
          <a:xfrm>
            <a:off x="2779014" y="325882"/>
            <a:ext cx="663397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solidFill>
                  <a:srgbClr val="3B3B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2779014" y="325882"/>
            <a:ext cx="663397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solidFill>
                  <a:srgbClr val="3B3B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layout 2">
  <p:cSld name="Photo layout 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>
            <a:spLocks noGrp="1"/>
          </p:cNvSpPr>
          <p:nvPr>
            <p:ph type="pic" idx="2"/>
          </p:nvPr>
        </p:nvSpPr>
        <p:spPr>
          <a:xfrm>
            <a:off x="455997" y="2158887"/>
            <a:ext cx="3618381" cy="254023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31"/>
              <a:buFont typeface="Calibri"/>
              <a:buNone/>
              <a:defRPr sz="1731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25"/>
          <p:cNvSpPr>
            <a:spLocks noGrp="1"/>
          </p:cNvSpPr>
          <p:nvPr>
            <p:ph type="pic" idx="3"/>
          </p:nvPr>
        </p:nvSpPr>
        <p:spPr>
          <a:xfrm>
            <a:off x="4303153" y="2158887"/>
            <a:ext cx="3607487" cy="254023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31"/>
              <a:buFont typeface="Calibri"/>
              <a:buNone/>
              <a:defRPr sz="1731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25"/>
          <p:cNvSpPr>
            <a:spLocks noGrp="1"/>
          </p:cNvSpPr>
          <p:nvPr>
            <p:ph type="pic" idx="4"/>
          </p:nvPr>
        </p:nvSpPr>
        <p:spPr>
          <a:xfrm>
            <a:off x="8139413" y="2158887"/>
            <a:ext cx="3623050" cy="254023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31"/>
              <a:buFont typeface="Calibri"/>
              <a:buNone/>
              <a:defRPr sz="1731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title"/>
          </p:nvPr>
        </p:nvSpPr>
        <p:spPr>
          <a:xfrm>
            <a:off x="455997" y="620429"/>
            <a:ext cx="11306469" cy="3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1427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23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1"/>
          </p:nvPr>
        </p:nvSpPr>
        <p:spPr>
          <a:xfrm>
            <a:off x="455997" y="4927923"/>
            <a:ext cx="3618381" cy="106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>
              <a:lnSpc>
                <a:spcPct val="128654"/>
              </a:lnSpc>
              <a:spcBef>
                <a:spcPts val="779"/>
              </a:spcBef>
              <a:spcAft>
                <a:spcPts val="0"/>
              </a:spcAft>
              <a:buClr>
                <a:schemeClr val="dk2"/>
              </a:buClr>
              <a:buSzPts val="1090"/>
              <a:buFont typeface="Noto Sans Symbols"/>
              <a:buNone/>
              <a:defRPr sz="1211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28654"/>
              </a:lnSpc>
              <a:spcBef>
                <a:spcPts val="389"/>
              </a:spcBef>
              <a:spcAft>
                <a:spcPts val="0"/>
              </a:spcAft>
              <a:buClr>
                <a:schemeClr val="dk1"/>
              </a:buClr>
              <a:buSzPts val="1090"/>
              <a:buFont typeface="Arial"/>
              <a:buNone/>
              <a:defRPr sz="1211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5"/>
          </p:nvPr>
        </p:nvSpPr>
        <p:spPr>
          <a:xfrm>
            <a:off x="4300041" y="4927923"/>
            <a:ext cx="3618381" cy="106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>
              <a:lnSpc>
                <a:spcPct val="128654"/>
              </a:lnSpc>
              <a:spcBef>
                <a:spcPts val="779"/>
              </a:spcBef>
              <a:spcAft>
                <a:spcPts val="0"/>
              </a:spcAft>
              <a:buClr>
                <a:srgbClr val="008C72"/>
              </a:buClr>
              <a:buSzPts val="1090"/>
              <a:buFont typeface="Noto Sans Symbols"/>
              <a:buNone/>
              <a:defRPr sz="1211">
                <a:solidFill>
                  <a:srgbClr val="008C72"/>
                </a:solidFill>
              </a:defRPr>
            </a:lvl1pPr>
            <a:lvl2pPr marL="914400" marR="0" lvl="1" indent="-228600" algn="l">
              <a:lnSpc>
                <a:spcPct val="128654"/>
              </a:lnSpc>
              <a:spcBef>
                <a:spcPts val="389"/>
              </a:spcBef>
              <a:spcAft>
                <a:spcPts val="0"/>
              </a:spcAft>
              <a:buClr>
                <a:schemeClr val="dk1"/>
              </a:buClr>
              <a:buSzPts val="1090"/>
              <a:buFont typeface="Arial"/>
              <a:buNone/>
              <a:defRPr sz="1211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6"/>
          </p:nvPr>
        </p:nvSpPr>
        <p:spPr>
          <a:xfrm>
            <a:off x="8144085" y="4927923"/>
            <a:ext cx="3618381" cy="106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>
              <a:lnSpc>
                <a:spcPct val="128654"/>
              </a:lnSpc>
              <a:spcBef>
                <a:spcPts val="779"/>
              </a:spcBef>
              <a:spcAft>
                <a:spcPts val="0"/>
              </a:spcAft>
              <a:buClr>
                <a:srgbClr val="008C72"/>
              </a:buClr>
              <a:buSzPts val="1090"/>
              <a:buFont typeface="Noto Sans Symbols"/>
              <a:buNone/>
              <a:defRPr sz="1211">
                <a:solidFill>
                  <a:srgbClr val="008C72"/>
                </a:solidFill>
              </a:defRPr>
            </a:lvl1pPr>
            <a:lvl2pPr marL="914400" marR="0" lvl="1" indent="-228600" algn="l">
              <a:lnSpc>
                <a:spcPct val="128654"/>
              </a:lnSpc>
              <a:spcBef>
                <a:spcPts val="389"/>
              </a:spcBef>
              <a:spcAft>
                <a:spcPts val="0"/>
              </a:spcAft>
              <a:buClr>
                <a:schemeClr val="dk1"/>
              </a:buClr>
              <a:buSzPts val="1090"/>
              <a:buFont typeface="Arial"/>
              <a:buNone/>
              <a:defRPr sz="1211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ftr" idx="11"/>
          </p:nvPr>
        </p:nvSpPr>
        <p:spPr>
          <a:xfrm>
            <a:off x="361840" y="6450195"/>
            <a:ext cx="11586711" cy="11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6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3"/>
          <p:cNvSpPr txBox="1">
            <a:spLocks noGrp="1"/>
          </p:cNvSpPr>
          <p:nvPr>
            <p:ph type="title"/>
          </p:nvPr>
        </p:nvSpPr>
        <p:spPr>
          <a:xfrm>
            <a:off x="2779014" y="325882"/>
            <a:ext cx="663397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solidFill>
                  <a:srgbClr val="3B3B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 txBox="1">
            <a:spLocks noGrp="1"/>
          </p:cNvSpPr>
          <p:nvPr>
            <p:ph type="title"/>
          </p:nvPr>
        </p:nvSpPr>
        <p:spPr>
          <a:xfrm>
            <a:off x="2779014" y="325882"/>
            <a:ext cx="663397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solidFill>
                  <a:srgbClr val="3B3B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2779014" y="325882"/>
            <a:ext cx="663397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solidFill>
                  <a:srgbClr val="3B3B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542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2779014" y="325882"/>
            <a:ext cx="663397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B3B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2779014" y="325882"/>
            <a:ext cx="663397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3B3B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jpg"/><Relationship Id="rId3" Type="http://schemas.openxmlformats.org/officeDocument/2006/relationships/image" Target="../media/image13.png"/><Relationship Id="rId21" Type="http://schemas.openxmlformats.org/officeDocument/2006/relationships/image" Target="../media/image30.jp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jpg"/><Relationship Id="rId5" Type="http://schemas.openxmlformats.org/officeDocument/2006/relationships/image" Target="../media/image12.png"/><Relationship Id="rId15" Type="http://schemas.openxmlformats.org/officeDocument/2006/relationships/image" Target="../media/image24.png"/><Relationship Id="rId23" Type="http://schemas.openxmlformats.org/officeDocument/2006/relationships/image" Target="../media/image32.jp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18.jp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3.pn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4271" y="117988"/>
            <a:ext cx="69151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0923" y="1015482"/>
            <a:ext cx="1578032" cy="157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7046" y="5673012"/>
            <a:ext cx="774778" cy="104822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2524271" y="3602787"/>
            <a:ext cx="7622619" cy="15696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800" b="1" dirty="0">
                <a:solidFill>
                  <a:schemeClr val="bg1"/>
                </a:solidFill>
              </a:rPr>
              <a:t>Salesforce Practice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800" b="1" dirty="0">
                <a:solidFill>
                  <a:schemeClr val="bg1"/>
                </a:solidFill>
              </a:rPr>
              <a:t>by </a:t>
            </a:r>
            <a:r>
              <a:rPr lang="en-IN" sz="4800" b="1" dirty="0" err="1">
                <a:solidFill>
                  <a:schemeClr val="bg1"/>
                </a:solidFill>
              </a:rPr>
              <a:t>Kloudrac</a:t>
            </a:r>
            <a:endParaRPr lang="en-IN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45"/>
          <p:cNvGrpSpPr/>
          <p:nvPr/>
        </p:nvGrpSpPr>
        <p:grpSpPr>
          <a:xfrm>
            <a:off x="1928879" y="1541417"/>
            <a:ext cx="8556307" cy="5055326"/>
            <a:chOff x="4286" y="0"/>
            <a:chExt cx="8556307" cy="5055326"/>
          </a:xfrm>
        </p:grpSpPr>
        <p:sp>
          <p:nvSpPr>
            <p:cNvPr id="421" name="Google Shape;421;p45"/>
            <p:cNvSpPr/>
            <p:nvPr/>
          </p:nvSpPr>
          <p:spPr>
            <a:xfrm>
              <a:off x="4286" y="0"/>
              <a:ext cx="4123521" cy="5055326"/>
            </a:xfrm>
            <a:prstGeom prst="roundRect">
              <a:avLst>
                <a:gd name="adj" fmla="val 10000"/>
              </a:avLst>
            </a:prstGeom>
            <a:solidFill>
              <a:srgbClr val="CDE1E8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5"/>
            <p:cNvSpPr txBox="1"/>
            <p:nvPr/>
          </p:nvSpPr>
          <p:spPr>
            <a:xfrm>
              <a:off x="4286" y="0"/>
              <a:ext cx="4123521" cy="1516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Integrations with the 3</a:t>
              </a:r>
              <a:r>
                <a:rPr lang="en-US" sz="2400" b="1" i="0" u="none" strike="noStrike" cap="none" baseline="300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rd</a:t>
              </a:r>
              <a:r>
                <a:rPr lang="en-US" sz="2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party Systems</a:t>
              </a:r>
              <a:endParaRPr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45"/>
            <p:cNvSpPr/>
            <p:nvPr/>
          </p:nvSpPr>
          <p:spPr>
            <a:xfrm>
              <a:off x="416638" y="1516844"/>
              <a:ext cx="3298817" cy="48535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31A4C2"/>
                </a:gs>
                <a:gs pos="100000">
                  <a:srgbClr val="97E4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5"/>
            <p:cNvSpPr txBox="1"/>
            <p:nvPr/>
          </p:nvSpPr>
          <p:spPr>
            <a:xfrm>
              <a:off x="430854" y="1531060"/>
              <a:ext cx="3270385" cy="456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38100" rIns="508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SAP</a:t>
              </a:r>
              <a:endParaRPr sz="20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45"/>
            <p:cNvSpPr/>
            <p:nvPr/>
          </p:nvSpPr>
          <p:spPr>
            <a:xfrm>
              <a:off x="416638" y="2076867"/>
              <a:ext cx="3298817" cy="48535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36ABCB"/>
                </a:gs>
                <a:gs pos="100000">
                  <a:srgbClr val="95E9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5"/>
            <p:cNvSpPr txBox="1"/>
            <p:nvPr/>
          </p:nvSpPr>
          <p:spPr>
            <a:xfrm>
              <a:off x="430854" y="2091083"/>
              <a:ext cx="3270385" cy="456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38100" rIns="508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Oracle</a:t>
              </a:r>
              <a:endParaRPr sz="20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45"/>
            <p:cNvSpPr/>
            <p:nvPr/>
          </p:nvSpPr>
          <p:spPr>
            <a:xfrm>
              <a:off x="416638" y="2636890"/>
              <a:ext cx="3298817" cy="48535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43AFCF"/>
                </a:gs>
                <a:gs pos="100000">
                  <a:srgbClr val="97E8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5"/>
            <p:cNvSpPr txBox="1"/>
            <p:nvPr/>
          </p:nvSpPr>
          <p:spPr>
            <a:xfrm>
              <a:off x="430854" y="2651106"/>
              <a:ext cx="3270385" cy="456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38100" rIns="508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NetSuite</a:t>
              </a:r>
              <a:endParaRPr sz="20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45"/>
            <p:cNvSpPr/>
            <p:nvPr/>
          </p:nvSpPr>
          <p:spPr>
            <a:xfrm>
              <a:off x="416638" y="3196913"/>
              <a:ext cx="3298817" cy="48535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52B3D0"/>
                </a:gs>
                <a:gs pos="100000">
                  <a:srgbClr val="9DEA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5"/>
            <p:cNvSpPr txBox="1"/>
            <p:nvPr/>
          </p:nvSpPr>
          <p:spPr>
            <a:xfrm>
              <a:off x="416638" y="3273781"/>
              <a:ext cx="3270385" cy="456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38100" rIns="508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Microsoft AX</a:t>
              </a:r>
              <a:endParaRPr sz="20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45"/>
            <p:cNvSpPr/>
            <p:nvPr/>
          </p:nvSpPr>
          <p:spPr>
            <a:xfrm>
              <a:off x="416638" y="3756936"/>
              <a:ext cx="3298817" cy="48535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5EB8D4"/>
                </a:gs>
                <a:gs pos="100000">
                  <a:srgbClr val="9FEC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5"/>
            <p:cNvSpPr txBox="1"/>
            <p:nvPr/>
          </p:nvSpPr>
          <p:spPr>
            <a:xfrm>
              <a:off x="430854" y="3771152"/>
              <a:ext cx="3270385" cy="456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38100" rIns="508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AWS</a:t>
              </a:r>
              <a:endParaRPr sz="20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45"/>
            <p:cNvSpPr/>
            <p:nvPr/>
          </p:nvSpPr>
          <p:spPr>
            <a:xfrm>
              <a:off x="416638" y="4316959"/>
              <a:ext cx="3298817" cy="48535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6BBED7"/>
                </a:gs>
                <a:gs pos="100000">
                  <a:srgbClr val="A3F0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5"/>
            <p:cNvSpPr txBox="1"/>
            <p:nvPr/>
          </p:nvSpPr>
          <p:spPr>
            <a:xfrm>
              <a:off x="430854" y="4331175"/>
              <a:ext cx="3270385" cy="456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38100" rIns="508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Jira</a:t>
              </a:r>
              <a:endParaRPr sz="20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45"/>
            <p:cNvSpPr/>
            <p:nvPr/>
          </p:nvSpPr>
          <p:spPr>
            <a:xfrm>
              <a:off x="4437072" y="0"/>
              <a:ext cx="4123521" cy="5055326"/>
            </a:xfrm>
            <a:prstGeom prst="roundRect">
              <a:avLst>
                <a:gd name="adj" fmla="val 10000"/>
              </a:avLst>
            </a:prstGeom>
            <a:solidFill>
              <a:srgbClr val="CDE1E8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5"/>
            <p:cNvSpPr txBox="1"/>
            <p:nvPr/>
          </p:nvSpPr>
          <p:spPr>
            <a:xfrm>
              <a:off x="4437072" y="0"/>
              <a:ext cx="4123521" cy="1516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Middleware used for the Integrations</a:t>
              </a:r>
              <a:endPara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45"/>
            <p:cNvSpPr/>
            <p:nvPr/>
          </p:nvSpPr>
          <p:spPr>
            <a:xfrm>
              <a:off x="4849424" y="1517029"/>
              <a:ext cx="3298817" cy="99316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79C1DA"/>
                </a:gs>
                <a:gs pos="100000">
                  <a:srgbClr val="ABF1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5"/>
            <p:cNvSpPr txBox="1"/>
            <p:nvPr/>
          </p:nvSpPr>
          <p:spPr>
            <a:xfrm>
              <a:off x="4878513" y="1546118"/>
              <a:ext cx="3240639" cy="934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38100" rIns="508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Boomi</a:t>
              </a:r>
              <a:endParaRPr sz="20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45"/>
            <p:cNvSpPr/>
            <p:nvPr/>
          </p:nvSpPr>
          <p:spPr>
            <a:xfrm>
              <a:off x="4849424" y="2662994"/>
              <a:ext cx="3298817" cy="99316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85C6DE"/>
                </a:gs>
                <a:gs pos="100000">
                  <a:srgbClr val="B0EF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5"/>
            <p:cNvSpPr txBox="1"/>
            <p:nvPr/>
          </p:nvSpPr>
          <p:spPr>
            <a:xfrm>
              <a:off x="4878513" y="2692083"/>
              <a:ext cx="3240639" cy="934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38100" rIns="508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 err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Mulesoft</a:t>
              </a:r>
              <a:endParaRPr sz="20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45"/>
            <p:cNvSpPr/>
            <p:nvPr/>
          </p:nvSpPr>
          <p:spPr>
            <a:xfrm>
              <a:off x="4849424" y="3808958"/>
              <a:ext cx="3298817" cy="99316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3CCE1"/>
                </a:gs>
                <a:gs pos="100000">
                  <a:srgbClr val="B8F0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5"/>
            <p:cNvSpPr txBox="1"/>
            <p:nvPr/>
          </p:nvSpPr>
          <p:spPr>
            <a:xfrm>
              <a:off x="4878513" y="3838047"/>
              <a:ext cx="3240639" cy="934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38100" rIns="508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Salesforce Connect</a:t>
              </a:r>
              <a:endParaRPr sz="20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3" name="Google Shape;443;p45"/>
          <p:cNvSpPr txBox="1">
            <a:spLocks noGrp="1"/>
          </p:cNvSpPr>
          <p:nvPr>
            <p:ph type="title"/>
          </p:nvPr>
        </p:nvSpPr>
        <p:spPr>
          <a:xfrm>
            <a:off x="436747" y="264294"/>
            <a:ext cx="1130646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37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dirty="0"/>
              <a:t>Integration Expertise</a:t>
            </a:r>
            <a:endParaRPr sz="4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4FF544E-678A-4034-8ABC-5A0D7D882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36" y="186111"/>
            <a:ext cx="985207" cy="9566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0C9162B-EB6D-4457-A5D8-790044913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0771" y="170444"/>
            <a:ext cx="756752" cy="956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2"/>
          <p:cNvSpPr txBox="1">
            <a:spLocks noGrp="1"/>
          </p:cNvSpPr>
          <p:nvPr>
            <p:ph type="title"/>
          </p:nvPr>
        </p:nvSpPr>
        <p:spPr>
          <a:xfrm>
            <a:off x="1166648" y="325882"/>
            <a:ext cx="9678241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dirty="0"/>
              <a:t>Project Management Best Practices</a:t>
            </a:r>
            <a:endParaRPr dirty="0"/>
          </a:p>
        </p:txBody>
      </p:sp>
      <p:grpSp>
        <p:nvGrpSpPr>
          <p:cNvPr id="361" name="Google Shape;361;p42"/>
          <p:cNvGrpSpPr/>
          <p:nvPr/>
        </p:nvGrpSpPr>
        <p:grpSpPr>
          <a:xfrm>
            <a:off x="1550877" y="1418897"/>
            <a:ext cx="9642640" cy="4954566"/>
            <a:chOff x="2203" y="0"/>
            <a:chExt cx="9445844" cy="4884298"/>
          </a:xfrm>
        </p:grpSpPr>
        <p:sp>
          <p:nvSpPr>
            <p:cNvPr id="362" name="Google Shape;362;p42"/>
            <p:cNvSpPr/>
            <p:nvPr/>
          </p:nvSpPr>
          <p:spPr>
            <a:xfrm>
              <a:off x="2203" y="0"/>
              <a:ext cx="2309497" cy="4884298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36B7D7">
                    <a:alpha val="89803"/>
                  </a:srgbClr>
                </a:gs>
                <a:gs pos="100000">
                  <a:srgbClr val="90EFFF">
                    <a:alpha val="89803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2"/>
            <p:cNvSpPr txBox="1"/>
            <p:nvPr/>
          </p:nvSpPr>
          <p:spPr>
            <a:xfrm>
              <a:off x="2203" y="1953719"/>
              <a:ext cx="2309497" cy="1953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49350" bIns="149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Agile Methodology</a:t>
              </a:r>
              <a:endParaRPr sz="21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2"/>
            <p:cNvSpPr/>
            <p:nvPr/>
          </p:nvSpPr>
          <p:spPr>
            <a:xfrm>
              <a:off x="306250" y="293057"/>
              <a:ext cx="1701403" cy="1626471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2"/>
            <p:cNvSpPr/>
            <p:nvPr/>
          </p:nvSpPr>
          <p:spPr>
            <a:xfrm>
              <a:off x="2380985" y="0"/>
              <a:ext cx="2309497" cy="4884298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36B7D7">
                    <a:alpha val="76862"/>
                  </a:srgbClr>
                </a:gs>
                <a:gs pos="100000">
                  <a:srgbClr val="90EFFF">
                    <a:alpha val="76862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2"/>
            <p:cNvSpPr txBox="1"/>
            <p:nvPr/>
          </p:nvSpPr>
          <p:spPr>
            <a:xfrm>
              <a:off x="2380985" y="1953719"/>
              <a:ext cx="2309497" cy="1953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49350" bIns="149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We use the Service Request App for the Post Implementation support</a:t>
              </a:r>
              <a:endParaRPr sz="1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2"/>
            <p:cNvSpPr/>
            <p:nvPr/>
          </p:nvSpPr>
          <p:spPr>
            <a:xfrm>
              <a:off x="2722498" y="293057"/>
              <a:ext cx="1626471" cy="1626471"/>
            </a:xfrm>
            <a:prstGeom prst="ellipse">
              <a:avLst/>
            </a:prstGeom>
            <a:gradFill>
              <a:gsLst>
                <a:gs pos="0">
                  <a:srgbClr val="C8E1ED">
                    <a:alpha val="76862"/>
                  </a:srgbClr>
                </a:gs>
                <a:gs pos="100000">
                  <a:srgbClr val="D9F5FF">
                    <a:alpha val="76862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2"/>
            <p:cNvSpPr/>
            <p:nvPr/>
          </p:nvSpPr>
          <p:spPr>
            <a:xfrm>
              <a:off x="4826627" y="0"/>
              <a:ext cx="2309497" cy="4884298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36B7D7">
                    <a:alpha val="63137"/>
                  </a:srgbClr>
                </a:gs>
                <a:gs pos="100000">
                  <a:srgbClr val="90EFFF">
                    <a:alpha val="63137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2"/>
            <p:cNvSpPr txBox="1"/>
            <p:nvPr/>
          </p:nvSpPr>
          <p:spPr>
            <a:xfrm>
              <a:off x="4826627" y="1953719"/>
              <a:ext cx="2309497" cy="1953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49350" bIns="149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Weekly Project updates to the customer about the Progress</a:t>
              </a:r>
              <a:endParaRPr sz="1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42"/>
            <p:cNvSpPr/>
            <p:nvPr/>
          </p:nvSpPr>
          <p:spPr>
            <a:xfrm>
              <a:off x="5101280" y="293057"/>
              <a:ext cx="1626471" cy="1626471"/>
            </a:xfrm>
            <a:prstGeom prst="ellipse">
              <a:avLst/>
            </a:prstGeom>
            <a:gradFill>
              <a:gsLst>
                <a:gs pos="0">
                  <a:srgbClr val="D6E9F2">
                    <a:alpha val="63137"/>
                  </a:srgbClr>
                </a:gs>
                <a:gs pos="100000">
                  <a:srgbClr val="E0F9FF">
                    <a:alpha val="63137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2"/>
            <p:cNvSpPr/>
            <p:nvPr/>
          </p:nvSpPr>
          <p:spPr>
            <a:xfrm>
              <a:off x="7138550" y="0"/>
              <a:ext cx="2309497" cy="4884298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36B7D7">
                    <a:alpha val="49803"/>
                  </a:srgbClr>
                </a:gs>
                <a:gs pos="100000">
                  <a:srgbClr val="90EFFF">
                    <a:alpha val="49803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2"/>
            <p:cNvSpPr txBox="1"/>
            <p:nvPr/>
          </p:nvSpPr>
          <p:spPr>
            <a:xfrm>
              <a:off x="7138550" y="1953719"/>
              <a:ext cx="2309497" cy="1953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49350" bIns="149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We are using Jira for the Project Management</a:t>
              </a:r>
              <a:endParaRPr sz="1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42"/>
            <p:cNvSpPr/>
            <p:nvPr/>
          </p:nvSpPr>
          <p:spPr>
            <a:xfrm>
              <a:off x="7480063" y="293057"/>
              <a:ext cx="1626471" cy="1626471"/>
            </a:xfrm>
            <a:prstGeom prst="ellipse">
              <a:avLst/>
            </a:prstGeom>
            <a:gradFill>
              <a:gsLst>
                <a:gs pos="0">
                  <a:srgbClr val="E5F0F5">
                    <a:alpha val="49803"/>
                  </a:srgbClr>
                </a:gs>
                <a:gs pos="100000">
                  <a:srgbClr val="EAFBFF">
                    <a:alpha val="49803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2"/>
            <p:cNvSpPr/>
            <p:nvPr/>
          </p:nvSpPr>
          <p:spPr>
            <a:xfrm>
              <a:off x="378010" y="3907439"/>
              <a:ext cx="8694230" cy="732644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CDE1E8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5" name="Google Shape;375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5428" y="1776548"/>
            <a:ext cx="1679666" cy="1672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22867" y="1769608"/>
            <a:ext cx="1672047" cy="1678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92686" y="1769608"/>
            <a:ext cx="1810295" cy="1678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6E549A6-6BBC-4B9F-B7D4-0A8DF33C36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136" y="186111"/>
            <a:ext cx="985207" cy="9566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1D4C07-E2A8-4539-B3CE-6B5EBAA474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10771" y="170444"/>
            <a:ext cx="756752" cy="956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7a45282fc5_0_0"/>
          <p:cNvSpPr txBox="1">
            <a:spLocks noGrp="1"/>
          </p:cNvSpPr>
          <p:nvPr>
            <p:ph type="title"/>
          </p:nvPr>
        </p:nvSpPr>
        <p:spPr>
          <a:xfrm>
            <a:off x="2779050" y="2707918"/>
            <a:ext cx="6633900" cy="877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rgbClr val="30E5D0"/>
                </a:solidFill>
              </a:rPr>
              <a:t>Thank You </a:t>
            </a:r>
            <a:endParaRPr sz="5700">
              <a:solidFill>
                <a:srgbClr val="30E5D0"/>
              </a:solidFill>
            </a:endParaRPr>
          </a:p>
        </p:txBody>
      </p:sp>
      <p:pic>
        <p:nvPicPr>
          <p:cNvPr id="450" name="Google Shape;450;g7a45282fc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g7a45282fc5_0_0"/>
          <p:cNvSpPr txBox="1"/>
          <p:nvPr/>
        </p:nvSpPr>
        <p:spPr>
          <a:xfrm>
            <a:off x="8768325" y="5014750"/>
            <a:ext cx="32772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53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58124-45F3-4269-8CB1-B2274D8A6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3" y="609597"/>
            <a:ext cx="8733312" cy="1330841"/>
          </a:xfrm>
        </p:spPr>
        <p:txBody>
          <a:bodyPr>
            <a:normAutofit/>
          </a:bodyPr>
          <a:lstStyle/>
          <a:p>
            <a:r>
              <a:rPr lang="en-IN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2B657-CF3E-49DC-98FE-A4454933C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IN" sz="2000" dirty="0"/>
              <a:t>Thank you for giving  us an Opportunity to present and talk about Kloudrac </a:t>
            </a:r>
            <a:r>
              <a:rPr lang="en-IN" sz="2000" dirty="0" smtClean="0"/>
              <a:t>capabilities</a:t>
            </a:r>
            <a:endParaRPr lang="en-IN" sz="2000" dirty="0"/>
          </a:p>
          <a:p>
            <a:pPr marL="0" indent="0">
              <a:spcAft>
                <a:spcPts val="600"/>
              </a:spcAft>
              <a:buNone/>
            </a:pPr>
            <a:r>
              <a:rPr lang="en-IN" sz="2000" dirty="0"/>
              <a:t>We have successfully delivered “N” no of Projects all over the globe. Our Team constitutes of Certified Salesforce Consultants, Architects, Developers and Quality Analysts.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IN" sz="2000" dirty="0"/>
              <a:t>We assure you for the successful implementation and timely delivery of the Project.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IN" sz="2000" dirty="0"/>
              <a:t>Looking forward for the Long Term Association.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8E3D4-0978-4EF8-8023-B59D3FA64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157" y="2550035"/>
            <a:ext cx="5447019" cy="2364699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4CFDF4-78B4-4BB5-987F-CC99167BF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13" y="140716"/>
            <a:ext cx="1076166" cy="10449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0FF7F4-0D35-40AD-B45E-2E3B8D2D9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0771" y="170444"/>
            <a:ext cx="756752" cy="95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1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/>
          <p:nvPr/>
        </p:nvSpPr>
        <p:spPr>
          <a:xfrm>
            <a:off x="105727" y="162605"/>
            <a:ext cx="11980545" cy="670560"/>
          </a:xfrm>
          <a:custGeom>
            <a:avLst/>
            <a:gdLst/>
            <a:ahLst/>
            <a:cxnLst/>
            <a:rect l="l" t="t" r="r" b="b"/>
            <a:pathLst>
              <a:path w="11980545" h="670560" extrusionOk="0">
                <a:moveTo>
                  <a:pt x="11980164" y="0"/>
                </a:moveTo>
                <a:lnTo>
                  <a:pt x="0" y="0"/>
                </a:lnTo>
                <a:lnTo>
                  <a:pt x="0" y="670560"/>
                </a:lnTo>
                <a:lnTo>
                  <a:pt x="11980164" y="670560"/>
                </a:lnTo>
                <a:lnTo>
                  <a:pt x="11980164" y="0"/>
                </a:lnTo>
                <a:close/>
              </a:path>
            </a:pathLst>
          </a:custGeom>
          <a:solidFill>
            <a:srgbClr val="17365D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 txBox="1">
            <a:spLocks noGrp="1"/>
          </p:cNvSpPr>
          <p:nvPr>
            <p:ph type="title"/>
          </p:nvPr>
        </p:nvSpPr>
        <p:spPr>
          <a:xfrm>
            <a:off x="228600" y="183376"/>
            <a:ext cx="5640223" cy="629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About Kloudrac</a:t>
            </a:r>
            <a:endParaRPr/>
          </a:p>
        </p:txBody>
      </p:sp>
      <p:sp>
        <p:nvSpPr>
          <p:cNvPr id="85" name="Google Shape;85;p2"/>
          <p:cNvSpPr txBox="1"/>
          <p:nvPr/>
        </p:nvSpPr>
        <p:spPr>
          <a:xfrm>
            <a:off x="1015997" y="1206130"/>
            <a:ext cx="1620000" cy="1600365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0" tIns="5967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7</a:t>
            </a:r>
            <a:r>
              <a:rPr lang="en-US" sz="3600" b="0" i="0" u="none" strike="noStrike" cap="none" dirty="0" smtClea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+</a:t>
            </a:r>
            <a:endParaRPr sz="3600" b="0" i="0" u="none" strike="noStrike" cap="none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66065" marR="175895" lvl="0" indent="0" algn="ctr" rtl="0">
              <a:lnSpc>
                <a:spcPct val="103499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Years in the  Industry</a:t>
            </a:r>
            <a:endParaRPr sz="1400" b="0" i="0" u="none" strike="noStrike" cap="none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3140760" y="1218510"/>
            <a:ext cx="1620000" cy="158798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0" tIns="12065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100+</a:t>
            </a:r>
            <a:endParaRPr sz="36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85115" marR="276860" lvl="0" indent="-3810" algn="ctr" rtl="0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Clients  worldwide</a:t>
            </a:r>
            <a:endParaRPr sz="14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5265523" y="1206131"/>
            <a:ext cx="1620000" cy="16200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0" tIns="137775" rIns="0" bIns="0" anchor="t" anchorCtr="0">
            <a:spAutoFit/>
          </a:bodyPr>
          <a:lstStyle/>
          <a:p>
            <a:pPr marL="254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200+</a:t>
            </a:r>
            <a:endParaRPr sz="36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173355" marR="164465" lvl="0" indent="-633" algn="ctr" rtl="0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Developers,  Architects, UI/UX  and BA/PMs</a:t>
            </a:r>
            <a:endParaRPr sz="14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88" name="Google Shape;88;p2"/>
          <p:cNvGrpSpPr/>
          <p:nvPr/>
        </p:nvGrpSpPr>
        <p:grpSpPr>
          <a:xfrm>
            <a:off x="7367016" y="3177476"/>
            <a:ext cx="4612640" cy="2970340"/>
            <a:chOff x="7367016" y="3247644"/>
            <a:chExt cx="4612640" cy="2900172"/>
          </a:xfrm>
        </p:grpSpPr>
        <p:sp>
          <p:nvSpPr>
            <p:cNvPr id="89" name="Google Shape;89;p2"/>
            <p:cNvSpPr/>
            <p:nvPr/>
          </p:nvSpPr>
          <p:spPr>
            <a:xfrm>
              <a:off x="7367016" y="3247644"/>
              <a:ext cx="4431791" cy="290017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0807446" y="3573018"/>
              <a:ext cx="1172210" cy="741045"/>
            </a:xfrm>
            <a:custGeom>
              <a:avLst/>
              <a:gdLst/>
              <a:ahLst/>
              <a:cxnLst/>
              <a:rect l="l" t="t" r="r" b="b"/>
              <a:pathLst>
                <a:path w="1172209" h="741045" extrusionOk="0">
                  <a:moveTo>
                    <a:pt x="1171955" y="0"/>
                  </a:moveTo>
                  <a:lnTo>
                    <a:pt x="0" y="0"/>
                  </a:lnTo>
                  <a:lnTo>
                    <a:pt x="0" y="740664"/>
                  </a:lnTo>
                  <a:lnTo>
                    <a:pt x="1171955" y="740664"/>
                  </a:lnTo>
                  <a:lnTo>
                    <a:pt x="1171955" y="0"/>
                  </a:lnTo>
                  <a:close/>
                </a:path>
              </a:pathLst>
            </a:custGeom>
            <a:solidFill>
              <a:srgbClr val="404040">
                <a:alpha val="79215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0365994" y="3573018"/>
              <a:ext cx="1613535" cy="741045"/>
            </a:xfrm>
            <a:custGeom>
              <a:avLst/>
              <a:gdLst/>
              <a:ahLst/>
              <a:cxnLst/>
              <a:rect l="l" t="t" r="r" b="b"/>
              <a:pathLst>
                <a:path w="1613534" h="741045" extrusionOk="0">
                  <a:moveTo>
                    <a:pt x="441451" y="740664"/>
                  </a:moveTo>
                  <a:lnTo>
                    <a:pt x="1613407" y="740664"/>
                  </a:lnTo>
                  <a:lnTo>
                    <a:pt x="1613407" y="0"/>
                  </a:lnTo>
                  <a:lnTo>
                    <a:pt x="441451" y="0"/>
                  </a:lnTo>
                  <a:lnTo>
                    <a:pt x="441451" y="740664"/>
                  </a:lnTo>
                  <a:close/>
                </a:path>
                <a:path w="1613534" h="741045" extrusionOk="0">
                  <a:moveTo>
                    <a:pt x="343788" y="138938"/>
                  </a:moveTo>
                  <a:lnTo>
                    <a:pt x="0" y="613410"/>
                  </a:lnTo>
                </a:path>
              </a:pathLst>
            </a:custGeom>
            <a:noFill/>
            <a:ln w="107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2"/>
          <p:cNvSpPr txBox="1"/>
          <p:nvPr/>
        </p:nvSpPr>
        <p:spPr>
          <a:xfrm>
            <a:off x="9659715" y="1206131"/>
            <a:ext cx="1620000" cy="1630508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0" tIns="173350" rIns="0" bIns="0" anchor="t" anchorCtr="0">
            <a:noAutofit/>
          </a:bodyPr>
          <a:lstStyle/>
          <a:p>
            <a:pPr marL="127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100+ </a:t>
            </a:r>
            <a:r>
              <a:rPr lang="en-US" sz="12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Sales Cloud</a:t>
            </a:r>
            <a:endParaRPr sz="12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35+ Service</a:t>
            </a:r>
            <a:endParaRPr sz="12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20+ Pardot</a:t>
            </a:r>
            <a:endParaRPr sz="12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15+ Marketing</a:t>
            </a:r>
            <a:endParaRPr sz="12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10807445" y="3573017"/>
            <a:ext cx="1172210" cy="741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00" rIns="0" bIns="0" anchor="t" anchorCtr="0">
            <a:spAutoFit/>
          </a:bodyPr>
          <a:lstStyle/>
          <a:p>
            <a:pPr marL="63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India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065" marR="258445" lvl="0" indent="0" algn="ctr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Noida</a:t>
            </a:r>
            <a:r>
              <a:rPr lang="en-US"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0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Bangalore,  Mumbai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7547609" y="4554473"/>
            <a:ext cx="1137285" cy="668132"/>
          </a:xfrm>
          <a:prstGeom prst="rect">
            <a:avLst/>
          </a:prstGeom>
          <a:solidFill>
            <a:srgbClr val="404040">
              <a:alpha val="79215"/>
            </a:srgbClr>
          </a:solidFill>
          <a:ln w="107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130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USA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SF, California</a:t>
            </a:r>
            <a:endParaRPr sz="1000" b="1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Miami, Florida  </a:t>
            </a:r>
            <a:endParaRPr sz="1000" b="1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8060435" y="4026408"/>
            <a:ext cx="95885" cy="534670"/>
          </a:xfrm>
          <a:custGeom>
            <a:avLst/>
            <a:gdLst/>
            <a:ahLst/>
            <a:cxnLst/>
            <a:rect l="l" t="t" r="r" b="b"/>
            <a:pathLst>
              <a:path w="95884" h="534670" extrusionOk="0">
                <a:moveTo>
                  <a:pt x="0" y="0"/>
                </a:moveTo>
                <a:lnTo>
                  <a:pt x="95377" y="534416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7390286" y="1216639"/>
            <a:ext cx="1620000" cy="158985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0" tIns="2451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15</a:t>
            </a:r>
            <a:endParaRPr sz="36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635" marR="0" lvl="0" indent="0" algn="ctr" rtl="0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IP Solutions</a:t>
            </a:r>
            <a:endParaRPr sz="14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365696" y="3177476"/>
            <a:ext cx="3002915" cy="522579"/>
          </a:xfrm>
          <a:prstGeom prst="rect">
            <a:avLst/>
          </a:prstGeom>
          <a:solidFill>
            <a:srgbClr val="008271"/>
          </a:solidFill>
          <a:ln>
            <a:noFill/>
          </a:ln>
        </p:spPr>
        <p:txBody>
          <a:bodyPr spcFirstLastPara="1" wrap="square" lIns="0" tIns="151750" rIns="0" bIns="0" anchor="t" anchorCtr="0">
            <a:spAutoFit/>
          </a:bodyPr>
          <a:lstStyle/>
          <a:p>
            <a:pPr marL="90931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Kloudrac</a:t>
            </a:r>
            <a:endParaRPr sz="24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365696" y="3880166"/>
            <a:ext cx="3002915" cy="2164199"/>
          </a:xfrm>
          <a:prstGeom prst="rect">
            <a:avLst/>
          </a:prstGeom>
          <a:solidFill>
            <a:srgbClr val="CAD7D4">
              <a:alpha val="89411"/>
            </a:srgbClr>
          </a:solidFill>
          <a:ln>
            <a:noFill/>
          </a:ln>
        </p:spPr>
        <p:txBody>
          <a:bodyPr spcFirstLastPara="1" wrap="square" lIns="0" tIns="105400" rIns="0" bIns="0" anchor="t" anchorCtr="0">
            <a:noAutofit/>
          </a:bodyPr>
          <a:lstStyle/>
          <a:p>
            <a:pPr marL="360680" marR="0" lvl="0" indent="-2292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41"/>
              </a:buClr>
              <a:buSzPts val="1800"/>
              <a:buFont typeface="Arial Black"/>
              <a:buChar char="•"/>
            </a:pPr>
            <a:r>
              <a:rPr lang="en-US" sz="1800" b="0" i="0" u="none" strike="noStrike" cap="none">
                <a:solidFill>
                  <a:srgbClr val="3B3B41"/>
                </a:solidFill>
                <a:latin typeface="Arial Black"/>
                <a:ea typeface="Arial Black"/>
                <a:cs typeface="Arial Black"/>
                <a:sym typeface="Arial Black"/>
              </a:rPr>
              <a:t>Lifecycle Services</a:t>
            </a:r>
            <a:endParaRPr sz="18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360680" marR="0" lvl="0" indent="-229234" algn="l" rtl="0">
              <a:lnSpc>
                <a:spcPct val="159722"/>
              </a:lnSpc>
              <a:spcBef>
                <a:spcPts val="480"/>
              </a:spcBef>
              <a:spcAft>
                <a:spcPts val="0"/>
              </a:spcAft>
              <a:buClr>
                <a:srgbClr val="3B3B41"/>
              </a:buClr>
              <a:buSzPts val="1800"/>
              <a:buFont typeface="Arial Black"/>
              <a:buChar char="•"/>
            </a:pPr>
            <a:r>
              <a:rPr lang="en-US" sz="1800" b="0" i="0" u="none" strike="noStrike" cap="none">
                <a:solidFill>
                  <a:srgbClr val="3B3B41"/>
                </a:solidFill>
                <a:latin typeface="Arial Black"/>
                <a:ea typeface="Arial Black"/>
                <a:cs typeface="Arial Black"/>
                <a:sym typeface="Arial Black"/>
              </a:rPr>
              <a:t>Architecture</a:t>
            </a:r>
            <a:endParaRPr sz="18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360680" marR="0" lvl="0" indent="0" algn="l" rtl="0">
              <a:lnSpc>
                <a:spcPct val="1597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B3B41"/>
                </a:solidFill>
                <a:latin typeface="Arial Black"/>
                <a:ea typeface="Arial Black"/>
                <a:cs typeface="Arial Black"/>
                <a:sym typeface="Arial Black"/>
              </a:rPr>
              <a:t>Consulting</a:t>
            </a:r>
            <a:endParaRPr sz="18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360680" marR="0" lvl="0" indent="-229234" algn="l" rtl="0">
              <a:lnSpc>
                <a:spcPct val="100000"/>
              </a:lnSpc>
              <a:spcBef>
                <a:spcPts val="465"/>
              </a:spcBef>
              <a:spcAft>
                <a:spcPts val="0"/>
              </a:spcAft>
              <a:buClr>
                <a:srgbClr val="3B3B41"/>
              </a:buClr>
              <a:buSzPts val="1800"/>
              <a:buFont typeface="Arial Black"/>
              <a:buChar char="•"/>
            </a:pPr>
            <a:r>
              <a:rPr lang="en-US" sz="1800" b="0" i="0" u="none" strike="noStrike" cap="none">
                <a:solidFill>
                  <a:srgbClr val="3B3B41"/>
                </a:solidFill>
                <a:latin typeface="Arial Black"/>
                <a:ea typeface="Arial Black"/>
                <a:cs typeface="Arial Black"/>
                <a:sym typeface="Arial Black"/>
              </a:rPr>
              <a:t>Implementation</a:t>
            </a:r>
            <a:endParaRPr sz="18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360680" marR="0" lvl="0" indent="-22923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B3B41"/>
              </a:buClr>
              <a:buSzPts val="1800"/>
              <a:buFont typeface="Arial Black"/>
              <a:buChar char="•"/>
            </a:pPr>
            <a:r>
              <a:rPr lang="en-US" sz="1800" b="0" i="0" u="none" strike="noStrike" cap="none">
                <a:solidFill>
                  <a:srgbClr val="3B3B41"/>
                </a:solidFill>
                <a:latin typeface="Arial Black"/>
                <a:ea typeface="Arial Black"/>
                <a:cs typeface="Arial Black"/>
                <a:sym typeface="Arial Black"/>
              </a:rPr>
              <a:t>Support</a:t>
            </a:r>
            <a:endParaRPr sz="18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3776408" y="3177476"/>
            <a:ext cx="3310192" cy="522579"/>
          </a:xfrm>
          <a:prstGeom prst="rect">
            <a:avLst/>
          </a:prstGeom>
          <a:solidFill>
            <a:srgbClr val="008271"/>
          </a:solidFill>
          <a:ln>
            <a:noFill/>
          </a:ln>
        </p:spPr>
        <p:txBody>
          <a:bodyPr spcFirstLastPara="1" wrap="square" lIns="0" tIns="15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Labs</a:t>
            </a:r>
            <a:endParaRPr sz="24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3776409" y="3880167"/>
            <a:ext cx="3310192" cy="2164198"/>
          </a:xfrm>
          <a:prstGeom prst="rect">
            <a:avLst/>
          </a:prstGeom>
          <a:solidFill>
            <a:srgbClr val="CAD7D4">
              <a:alpha val="89411"/>
            </a:srgbClr>
          </a:solidFill>
          <a:ln>
            <a:noFill/>
          </a:ln>
        </p:spPr>
        <p:txBody>
          <a:bodyPr spcFirstLastPara="1" wrap="square" lIns="0" tIns="105400" rIns="0" bIns="0" anchor="t" anchorCtr="0">
            <a:noAutofit/>
          </a:bodyPr>
          <a:lstStyle/>
          <a:p>
            <a:pPr marL="361950" marR="0" lvl="0" indent="-2292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41"/>
              </a:buClr>
              <a:buSzPts val="1800"/>
              <a:buFont typeface="Arial Black"/>
              <a:buChar char="•"/>
            </a:pPr>
            <a:r>
              <a:rPr lang="en-US" sz="1800" b="0" i="0" u="none" strike="noStrike" cap="none">
                <a:solidFill>
                  <a:srgbClr val="3B3B41"/>
                </a:solidFill>
                <a:latin typeface="Arial Black"/>
                <a:ea typeface="Arial Black"/>
                <a:cs typeface="Arial Black"/>
                <a:sym typeface="Arial Black"/>
              </a:rPr>
              <a:t>IP development</a:t>
            </a:r>
            <a:endParaRPr sz="18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361950" marR="0" lvl="0" indent="-22923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B3B41"/>
              </a:buClr>
              <a:buSzPts val="1800"/>
              <a:buFont typeface="Arial Black"/>
              <a:buChar char="•"/>
            </a:pPr>
            <a:r>
              <a:rPr lang="en-US" sz="1800" b="0" i="0" u="none" strike="noStrike" cap="none">
                <a:solidFill>
                  <a:srgbClr val="3B3B41"/>
                </a:solidFill>
                <a:latin typeface="Arial Black"/>
                <a:ea typeface="Arial Black"/>
                <a:cs typeface="Arial Black"/>
                <a:sym typeface="Arial Black"/>
              </a:rPr>
              <a:t>Reusability</a:t>
            </a:r>
            <a:endParaRPr sz="18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361950" marR="0" lvl="0" indent="-229234" algn="l" rtl="0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rgbClr val="3B3B41"/>
              </a:buClr>
              <a:buSzPts val="1800"/>
              <a:buFont typeface="Arial Black"/>
              <a:buChar char="•"/>
            </a:pPr>
            <a:r>
              <a:rPr lang="en-US" sz="1800" b="0" i="0" u="none" strike="noStrike" cap="none">
                <a:solidFill>
                  <a:srgbClr val="3B3B41"/>
                </a:solidFill>
                <a:latin typeface="Arial Black"/>
                <a:ea typeface="Arial Black"/>
                <a:cs typeface="Arial Black"/>
                <a:sym typeface="Arial Black"/>
              </a:rPr>
              <a:t>App Development</a:t>
            </a:r>
            <a:endParaRPr sz="18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361950" marR="1148080" lvl="0" indent="-228600" algn="l" rtl="0">
              <a:lnSpc>
                <a:spcPct val="100000"/>
              </a:lnSpc>
              <a:spcBef>
                <a:spcPts val="465"/>
              </a:spcBef>
              <a:spcAft>
                <a:spcPts val="0"/>
              </a:spcAft>
              <a:buClr>
                <a:srgbClr val="3B3B41"/>
              </a:buClr>
              <a:buSzPts val="1800"/>
              <a:buFont typeface="Arial Black"/>
              <a:buChar char="•"/>
            </a:pPr>
            <a:r>
              <a:rPr lang="en-US" sz="1800" b="0" i="0" u="none" strike="noStrike" cap="none">
                <a:solidFill>
                  <a:srgbClr val="3B3B41"/>
                </a:solidFill>
                <a:latin typeface="Arial Black"/>
                <a:ea typeface="Arial Black"/>
                <a:cs typeface="Arial Black"/>
                <a:sym typeface="Arial Black"/>
              </a:rPr>
              <a:t>Adoption  Techniques</a:t>
            </a:r>
            <a:endParaRPr/>
          </a:p>
          <a:p>
            <a:pPr marL="361950" marR="1148080" lvl="0" indent="-228600" algn="l" rtl="0">
              <a:lnSpc>
                <a:spcPct val="100000"/>
              </a:lnSpc>
              <a:spcBef>
                <a:spcPts val="465"/>
              </a:spcBef>
              <a:spcAft>
                <a:spcPts val="0"/>
              </a:spcAft>
              <a:buClr>
                <a:srgbClr val="3B3B41"/>
              </a:buClr>
              <a:buSzPts val="1800"/>
              <a:buFont typeface="Arial Black"/>
              <a:buChar char="•"/>
            </a:pPr>
            <a:r>
              <a:rPr lang="en-US" sz="1800" b="0" i="0" u="none" strike="noStrike" cap="none">
                <a:solidFill>
                  <a:srgbClr val="3B3B41"/>
                </a:solidFill>
                <a:latin typeface="Arial Black"/>
                <a:ea typeface="Arial Black"/>
                <a:cs typeface="Arial Black"/>
                <a:sym typeface="Arial Black"/>
              </a:rPr>
              <a:t>Mobile &amp; UX</a:t>
            </a:r>
            <a:endParaRPr sz="18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11379298" y="6168328"/>
            <a:ext cx="774193" cy="67056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"/>
          <p:cNvSpPr/>
          <p:nvPr/>
        </p:nvSpPr>
        <p:spPr>
          <a:xfrm>
            <a:off x="665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"/>
          <p:cNvSpPr/>
          <p:nvPr/>
        </p:nvSpPr>
        <p:spPr>
          <a:xfrm rot="-5400000">
            <a:off x="-2748766" y="3248002"/>
            <a:ext cx="5688917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4"/>
          <p:cNvSpPr txBox="1">
            <a:spLocks noGrp="1"/>
          </p:cNvSpPr>
          <p:nvPr>
            <p:ph type="title"/>
          </p:nvPr>
        </p:nvSpPr>
        <p:spPr>
          <a:xfrm>
            <a:off x="2687258" y="325882"/>
            <a:ext cx="663397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/>
              <a:t>Salesforce</a:t>
            </a:r>
            <a:r>
              <a:rPr lang="en-US"/>
              <a:t> Services</a:t>
            </a:r>
            <a:endParaRPr/>
          </a:p>
        </p:txBody>
      </p:sp>
      <p:grpSp>
        <p:nvGrpSpPr>
          <p:cNvPr id="177" name="Google Shape;177;p4"/>
          <p:cNvGrpSpPr/>
          <p:nvPr/>
        </p:nvGrpSpPr>
        <p:grpSpPr>
          <a:xfrm>
            <a:off x="2089301" y="1870385"/>
            <a:ext cx="7844272" cy="3648498"/>
            <a:chOff x="2299" y="271230"/>
            <a:chExt cx="7844272" cy="3648498"/>
          </a:xfrm>
        </p:grpSpPr>
        <p:sp>
          <p:nvSpPr>
            <p:cNvPr id="178" name="Google Shape;178;p4"/>
            <p:cNvSpPr/>
            <p:nvPr/>
          </p:nvSpPr>
          <p:spPr>
            <a:xfrm>
              <a:off x="2299" y="271230"/>
              <a:ext cx="1824249" cy="1094549"/>
            </a:xfrm>
            <a:prstGeom prst="rect">
              <a:avLst/>
            </a:prstGeom>
            <a:solidFill>
              <a:srgbClr val="BF504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"/>
            <p:cNvSpPr txBox="1"/>
            <p:nvPr/>
          </p:nvSpPr>
          <p:spPr>
            <a:xfrm>
              <a:off x="2299" y="271230"/>
              <a:ext cx="1824249" cy="1094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Business Consulting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2008973" y="271230"/>
              <a:ext cx="1824249" cy="10945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4"/>
            <p:cNvSpPr txBox="1"/>
            <p:nvPr/>
          </p:nvSpPr>
          <p:spPr>
            <a:xfrm>
              <a:off x="2008973" y="271230"/>
              <a:ext cx="1824249" cy="1094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Technology Planning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015648" y="271230"/>
              <a:ext cx="1824249" cy="10945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"/>
            <p:cNvSpPr txBox="1"/>
            <p:nvPr/>
          </p:nvSpPr>
          <p:spPr>
            <a:xfrm>
              <a:off x="4015648" y="271230"/>
              <a:ext cx="1824249" cy="1094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Product Evaluation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022322" y="271230"/>
              <a:ext cx="1824249" cy="1094549"/>
            </a:xfrm>
            <a:prstGeom prst="rect">
              <a:avLst/>
            </a:prstGeom>
            <a:solidFill>
              <a:srgbClr val="49ACC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"/>
            <p:cNvSpPr txBox="1"/>
            <p:nvPr/>
          </p:nvSpPr>
          <p:spPr>
            <a:xfrm>
              <a:off x="6022322" y="271230"/>
              <a:ext cx="1824249" cy="1094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End user &amp; Technical Training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2299" y="1548205"/>
              <a:ext cx="1824249" cy="1094549"/>
            </a:xfrm>
            <a:prstGeom prst="rect">
              <a:avLst/>
            </a:prstGeom>
            <a:solidFill>
              <a:srgbClr val="F7954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"/>
            <p:cNvSpPr txBox="1"/>
            <p:nvPr/>
          </p:nvSpPr>
          <p:spPr>
            <a:xfrm>
              <a:off x="2299" y="1548205"/>
              <a:ext cx="1824249" cy="1094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Implementation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2008973" y="1548205"/>
              <a:ext cx="1824249" cy="1094549"/>
            </a:xfrm>
            <a:prstGeom prst="rect">
              <a:avLst/>
            </a:prstGeom>
            <a:solidFill>
              <a:srgbClr val="BF504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4"/>
            <p:cNvSpPr txBox="1"/>
            <p:nvPr/>
          </p:nvSpPr>
          <p:spPr>
            <a:xfrm>
              <a:off x="2008973" y="1548205"/>
              <a:ext cx="1824249" cy="1094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Offshore Implementation &amp; Development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4015648" y="1548205"/>
              <a:ext cx="1824249" cy="10945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"/>
            <p:cNvSpPr txBox="1"/>
            <p:nvPr/>
          </p:nvSpPr>
          <p:spPr>
            <a:xfrm>
              <a:off x="4015648" y="1548205"/>
              <a:ext cx="1824249" cy="1094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Deployment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6022322" y="1548205"/>
              <a:ext cx="1824249" cy="10945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"/>
            <p:cNvSpPr txBox="1"/>
            <p:nvPr/>
          </p:nvSpPr>
          <p:spPr>
            <a:xfrm>
              <a:off x="6022322" y="1548205"/>
              <a:ext cx="1824249" cy="1094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Support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2299" y="2825179"/>
              <a:ext cx="1824249" cy="1094549"/>
            </a:xfrm>
            <a:prstGeom prst="rect">
              <a:avLst/>
            </a:prstGeom>
            <a:solidFill>
              <a:srgbClr val="49ACC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 txBox="1"/>
            <p:nvPr/>
          </p:nvSpPr>
          <p:spPr>
            <a:xfrm>
              <a:off x="2299" y="2825179"/>
              <a:ext cx="1824249" cy="1094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Force.com Development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2008973" y="2825179"/>
              <a:ext cx="1824249" cy="1094549"/>
            </a:xfrm>
            <a:prstGeom prst="rect">
              <a:avLst/>
            </a:prstGeom>
            <a:solidFill>
              <a:srgbClr val="F7954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"/>
            <p:cNvSpPr txBox="1"/>
            <p:nvPr/>
          </p:nvSpPr>
          <p:spPr>
            <a:xfrm>
              <a:off x="2008973" y="2825179"/>
              <a:ext cx="1824249" cy="1094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AppExchange Product Development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4015648" y="2825179"/>
              <a:ext cx="1824249" cy="1094549"/>
            </a:xfrm>
            <a:prstGeom prst="rect">
              <a:avLst/>
            </a:prstGeom>
            <a:solidFill>
              <a:srgbClr val="BF504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"/>
            <p:cNvSpPr txBox="1"/>
            <p:nvPr/>
          </p:nvSpPr>
          <p:spPr>
            <a:xfrm>
              <a:off x="4015648" y="2825179"/>
              <a:ext cx="1824249" cy="1094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Security Consulting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6022322" y="2825179"/>
              <a:ext cx="1824249" cy="10945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 txBox="1"/>
            <p:nvPr/>
          </p:nvSpPr>
          <p:spPr>
            <a:xfrm>
              <a:off x="6022322" y="2825179"/>
              <a:ext cx="1824249" cy="1094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Optimization and Review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15212352-719E-433C-86CB-AACE41BDB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36" y="186111"/>
            <a:ext cx="985207" cy="9566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937308C-021B-4F55-9115-98226DBB0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0771" y="170444"/>
            <a:ext cx="756752" cy="956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"/>
          <p:cNvSpPr/>
          <p:nvPr/>
        </p:nvSpPr>
        <p:spPr>
          <a:xfrm>
            <a:off x="0" y="-680"/>
            <a:ext cx="12188952" cy="68580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1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331" t="34398" r="5334" b="34399"/>
          <a:stretch/>
        </p:blipFill>
        <p:spPr>
          <a:xfrm>
            <a:off x="4380098" y="284318"/>
            <a:ext cx="2016831" cy="37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1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" t="19087" r="7999" b="23769"/>
          <a:stretch/>
        </p:blipFill>
        <p:spPr>
          <a:xfrm>
            <a:off x="7012132" y="219633"/>
            <a:ext cx="1116507" cy="69311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1"/>
          <p:cNvSpPr/>
          <p:nvPr/>
        </p:nvSpPr>
        <p:spPr>
          <a:xfrm>
            <a:off x="4077199" y="2353165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1"/>
          <p:cNvSpPr txBox="1">
            <a:spLocks noGrp="1"/>
          </p:cNvSpPr>
          <p:nvPr>
            <p:ph type="title"/>
          </p:nvPr>
        </p:nvSpPr>
        <p:spPr>
          <a:xfrm>
            <a:off x="4504094" y="3632240"/>
            <a:ext cx="6868620" cy="176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Client Wins : Sales Cloud</a:t>
            </a:r>
            <a:endParaRPr sz="4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5" name="Google Shape;275;p11"/>
          <p:cNvCxnSpPr/>
          <p:nvPr/>
        </p:nvCxnSpPr>
        <p:spPr>
          <a:xfrm rot="10800000">
            <a:off x="0" y="2285774"/>
            <a:ext cx="12188952" cy="0"/>
          </a:xfrm>
          <a:prstGeom prst="straightConnector1">
            <a:avLst/>
          </a:prstGeom>
          <a:noFill/>
          <a:ln w="1016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6" name="Google Shape;276;p11"/>
          <p:cNvCxnSpPr/>
          <p:nvPr/>
        </p:nvCxnSpPr>
        <p:spPr>
          <a:xfrm rot="10800000">
            <a:off x="0" y="4571548"/>
            <a:ext cx="4064320" cy="0"/>
          </a:xfrm>
          <a:prstGeom prst="straightConnector1">
            <a:avLst/>
          </a:prstGeom>
          <a:noFill/>
          <a:ln w="1016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7" name="Google Shape;277;p11"/>
          <p:cNvCxnSpPr/>
          <p:nvPr/>
        </p:nvCxnSpPr>
        <p:spPr>
          <a:xfrm>
            <a:off x="4064319" y="-680"/>
            <a:ext cx="0" cy="6858003"/>
          </a:xfrm>
          <a:prstGeom prst="straightConnector1">
            <a:avLst/>
          </a:prstGeom>
          <a:noFill/>
          <a:ln w="1016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8" name="Google Shape;278;p11"/>
          <p:cNvCxnSpPr/>
          <p:nvPr/>
        </p:nvCxnSpPr>
        <p:spPr>
          <a:xfrm>
            <a:off x="6787597" y="-680"/>
            <a:ext cx="0" cy="2240280"/>
          </a:xfrm>
          <a:prstGeom prst="straightConnector1">
            <a:avLst/>
          </a:prstGeom>
          <a:noFill/>
          <a:ln w="1016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9" name="Google Shape;279;p11"/>
          <p:cNvCxnSpPr/>
          <p:nvPr/>
        </p:nvCxnSpPr>
        <p:spPr>
          <a:xfrm>
            <a:off x="9510875" y="-680"/>
            <a:ext cx="0" cy="2240280"/>
          </a:xfrm>
          <a:prstGeom prst="straightConnector1">
            <a:avLst/>
          </a:prstGeom>
          <a:noFill/>
          <a:ln w="1016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0" name="Google Shape;280;p11"/>
          <p:cNvSpPr/>
          <p:nvPr/>
        </p:nvSpPr>
        <p:spPr>
          <a:xfrm>
            <a:off x="11379298" y="6168328"/>
            <a:ext cx="774193" cy="67056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11" descr="Image result for snapdea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6273" y="115719"/>
            <a:ext cx="1329440" cy="75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1" descr="Image result for cosmo film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22608" y="111279"/>
            <a:ext cx="1364562" cy="801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1" descr="Image result for rategai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6967" y="2563696"/>
            <a:ext cx="993157" cy="823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1" descr="Image result for paytm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0086" y="3483809"/>
            <a:ext cx="1120956" cy="955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1" descr="Image result for big group insigh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288330" y="1223059"/>
            <a:ext cx="946684" cy="78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1" descr="Image result for browserstack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962825" y="1231642"/>
            <a:ext cx="863055" cy="773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1" descr="Image result for World Affairs Council of Greater Houston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882479" y="2528569"/>
            <a:ext cx="1717571" cy="90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1" descr="Image result for small luxury hotels of the worl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1868" y="5577905"/>
            <a:ext cx="1628052" cy="97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757461" y="119257"/>
            <a:ext cx="1438410" cy="85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219180" y="1069863"/>
            <a:ext cx="1391074" cy="973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698344" y="1251203"/>
            <a:ext cx="1497528" cy="669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1" descr="El_logo1.png (67Ã67)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907122" y="1041407"/>
            <a:ext cx="583698" cy="990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1" descr="logo.jpg (220Ã49)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14553" y="4846986"/>
            <a:ext cx="1479394" cy="559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375224" y="112885"/>
            <a:ext cx="859790" cy="814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213016" y="5907956"/>
            <a:ext cx="1378207" cy="6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245339" y="4799183"/>
            <a:ext cx="1140447" cy="720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1" descr="unnamed.png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96075" y="1206552"/>
            <a:ext cx="1259638" cy="91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1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2286003" y="1188121"/>
            <a:ext cx="1267057" cy="909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1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2030574" y="3548513"/>
            <a:ext cx="1367032" cy="802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1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11143347" y="440511"/>
            <a:ext cx="1098126" cy="1198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/>
          <p:nvPr/>
        </p:nvSpPr>
        <p:spPr>
          <a:xfrm>
            <a:off x="0" y="-680"/>
            <a:ext cx="12188952" cy="68580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40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331" t="34398" r="5334" b="34399"/>
          <a:stretch/>
        </p:blipFill>
        <p:spPr>
          <a:xfrm>
            <a:off x="4405463" y="952057"/>
            <a:ext cx="2016831" cy="374551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0"/>
          <p:cNvSpPr/>
          <p:nvPr/>
        </p:nvSpPr>
        <p:spPr>
          <a:xfrm>
            <a:off x="4028985" y="2300640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40"/>
          <p:cNvSpPr txBox="1">
            <a:spLocks noGrp="1"/>
          </p:cNvSpPr>
          <p:nvPr>
            <p:ph type="title"/>
          </p:nvPr>
        </p:nvSpPr>
        <p:spPr>
          <a:xfrm>
            <a:off x="4482331" y="3672427"/>
            <a:ext cx="6868620" cy="1016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Client Wins : </a:t>
            </a:r>
            <a:r>
              <a:rPr lang="en-US" sz="4000">
                <a:solidFill>
                  <a:srgbClr val="FFFF00"/>
                </a:solidFill>
              </a:rPr>
              <a:t>Service Cloud</a:t>
            </a:r>
            <a:endParaRPr sz="4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9" name="Google Shape;309;p40"/>
          <p:cNvCxnSpPr/>
          <p:nvPr/>
        </p:nvCxnSpPr>
        <p:spPr>
          <a:xfrm rot="10800000">
            <a:off x="0" y="2285774"/>
            <a:ext cx="12188952" cy="0"/>
          </a:xfrm>
          <a:prstGeom prst="straightConnector1">
            <a:avLst/>
          </a:prstGeom>
          <a:noFill/>
          <a:ln w="1016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0" name="Google Shape;310;p40"/>
          <p:cNvCxnSpPr/>
          <p:nvPr/>
        </p:nvCxnSpPr>
        <p:spPr>
          <a:xfrm rot="10800000">
            <a:off x="0" y="4571548"/>
            <a:ext cx="4064320" cy="0"/>
          </a:xfrm>
          <a:prstGeom prst="straightConnector1">
            <a:avLst/>
          </a:prstGeom>
          <a:noFill/>
          <a:ln w="1016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1" name="Google Shape;311;p40"/>
          <p:cNvCxnSpPr/>
          <p:nvPr/>
        </p:nvCxnSpPr>
        <p:spPr>
          <a:xfrm>
            <a:off x="4064319" y="-680"/>
            <a:ext cx="0" cy="6858003"/>
          </a:xfrm>
          <a:prstGeom prst="straightConnector1">
            <a:avLst/>
          </a:prstGeom>
          <a:noFill/>
          <a:ln w="1016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2" name="Google Shape;312;p40"/>
          <p:cNvCxnSpPr/>
          <p:nvPr/>
        </p:nvCxnSpPr>
        <p:spPr>
          <a:xfrm>
            <a:off x="6787597" y="-680"/>
            <a:ext cx="0" cy="2240280"/>
          </a:xfrm>
          <a:prstGeom prst="straightConnector1">
            <a:avLst/>
          </a:prstGeom>
          <a:noFill/>
          <a:ln w="1016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3" name="Google Shape;313;p40"/>
          <p:cNvCxnSpPr/>
          <p:nvPr/>
        </p:nvCxnSpPr>
        <p:spPr>
          <a:xfrm>
            <a:off x="9510875" y="-680"/>
            <a:ext cx="0" cy="2240280"/>
          </a:xfrm>
          <a:prstGeom prst="straightConnector1">
            <a:avLst/>
          </a:prstGeom>
          <a:noFill/>
          <a:ln w="1016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4" name="Google Shape;314;p40"/>
          <p:cNvSpPr/>
          <p:nvPr/>
        </p:nvSpPr>
        <p:spPr>
          <a:xfrm>
            <a:off x="11379298" y="6168328"/>
            <a:ext cx="774193" cy="67056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40" descr="Image result for arista network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68756" y="683047"/>
            <a:ext cx="2160960" cy="10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05634" y="683047"/>
            <a:ext cx="2288559" cy="1055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0" descr="Image result for digital realty 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330" y="337598"/>
            <a:ext cx="2810488" cy="1655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3450" y="2349650"/>
            <a:ext cx="3834250" cy="22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0" descr="Text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t="19085" r="8003" b="23771"/>
          <a:stretch/>
        </p:blipFill>
        <p:spPr>
          <a:xfrm>
            <a:off x="113450" y="4689325"/>
            <a:ext cx="3719275" cy="197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1"/>
          <p:cNvSpPr/>
          <p:nvPr/>
        </p:nvSpPr>
        <p:spPr>
          <a:xfrm>
            <a:off x="0" y="-680"/>
            <a:ext cx="12188952" cy="68580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41"/>
          <p:cNvSpPr/>
          <p:nvPr/>
        </p:nvSpPr>
        <p:spPr>
          <a:xfrm>
            <a:off x="4028985" y="2300640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41"/>
          <p:cNvSpPr txBox="1">
            <a:spLocks noGrp="1"/>
          </p:cNvSpPr>
          <p:nvPr>
            <p:ph type="title"/>
          </p:nvPr>
        </p:nvSpPr>
        <p:spPr>
          <a:xfrm>
            <a:off x="4609300" y="3428321"/>
            <a:ext cx="6868620" cy="164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Client Wins : Marketing Cloud</a:t>
            </a:r>
            <a:endParaRPr sz="4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7" name="Google Shape;327;p41"/>
          <p:cNvCxnSpPr/>
          <p:nvPr/>
        </p:nvCxnSpPr>
        <p:spPr>
          <a:xfrm rot="10800000">
            <a:off x="0" y="2285774"/>
            <a:ext cx="12188952" cy="0"/>
          </a:xfrm>
          <a:prstGeom prst="straightConnector1">
            <a:avLst/>
          </a:prstGeom>
          <a:noFill/>
          <a:ln w="1016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8" name="Google Shape;328;p41"/>
          <p:cNvCxnSpPr/>
          <p:nvPr/>
        </p:nvCxnSpPr>
        <p:spPr>
          <a:xfrm rot="10800000">
            <a:off x="0" y="4571548"/>
            <a:ext cx="4064320" cy="0"/>
          </a:xfrm>
          <a:prstGeom prst="straightConnector1">
            <a:avLst/>
          </a:prstGeom>
          <a:noFill/>
          <a:ln w="1016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9" name="Google Shape;329;p41"/>
          <p:cNvCxnSpPr/>
          <p:nvPr/>
        </p:nvCxnSpPr>
        <p:spPr>
          <a:xfrm>
            <a:off x="4064319" y="-680"/>
            <a:ext cx="0" cy="6858003"/>
          </a:xfrm>
          <a:prstGeom prst="straightConnector1">
            <a:avLst/>
          </a:prstGeom>
          <a:noFill/>
          <a:ln w="1016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0" name="Google Shape;330;p41"/>
          <p:cNvCxnSpPr/>
          <p:nvPr/>
        </p:nvCxnSpPr>
        <p:spPr>
          <a:xfrm>
            <a:off x="6787597" y="-680"/>
            <a:ext cx="0" cy="2240280"/>
          </a:xfrm>
          <a:prstGeom prst="straightConnector1">
            <a:avLst/>
          </a:prstGeom>
          <a:noFill/>
          <a:ln w="1016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1" name="Google Shape;331;p41"/>
          <p:cNvCxnSpPr/>
          <p:nvPr/>
        </p:nvCxnSpPr>
        <p:spPr>
          <a:xfrm>
            <a:off x="9510875" y="-680"/>
            <a:ext cx="0" cy="2240280"/>
          </a:xfrm>
          <a:prstGeom prst="straightConnector1">
            <a:avLst/>
          </a:prstGeom>
          <a:noFill/>
          <a:ln w="1016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2" name="Google Shape;332;p41"/>
          <p:cNvSpPr/>
          <p:nvPr/>
        </p:nvSpPr>
        <p:spPr>
          <a:xfrm>
            <a:off x="11379298" y="6168328"/>
            <a:ext cx="774193" cy="6705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5650"/>
            <a:ext cx="3834250" cy="198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4325" y="117125"/>
            <a:ext cx="2605125" cy="198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0575" y="117125"/>
            <a:ext cx="2456475" cy="21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48375" y="117125"/>
            <a:ext cx="2605125" cy="198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025" y="2517592"/>
            <a:ext cx="2076450" cy="18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31950" y="2517600"/>
            <a:ext cx="1733550" cy="164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62675" y="4909279"/>
            <a:ext cx="1905000" cy="18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45055" y="4803355"/>
            <a:ext cx="1981200" cy="182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45355</TotalTime>
  <Words>247</Words>
  <Application>Microsoft Office PowerPoint</Application>
  <PresentationFormat>Widescreen</PresentationFormat>
  <Paragraphs>73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Arial Black</vt:lpstr>
      <vt:lpstr>Arial</vt:lpstr>
      <vt:lpstr>Noto Sans Symbols</vt:lpstr>
      <vt:lpstr>Office Theme</vt:lpstr>
      <vt:lpstr>Office Theme</vt:lpstr>
      <vt:lpstr>PowerPoint Presentation</vt:lpstr>
      <vt:lpstr>Thank you</vt:lpstr>
      <vt:lpstr>About Kloudrac</vt:lpstr>
      <vt:lpstr>Salesforce Services</vt:lpstr>
      <vt:lpstr>Client Wins : Sales Cloud</vt:lpstr>
      <vt:lpstr>Client Wins : Service Cloud</vt:lpstr>
      <vt:lpstr>Client Wins : Marketing Cloud</vt:lpstr>
      <vt:lpstr>PowerPoint Presentation</vt:lpstr>
      <vt:lpstr>PowerPoint Presentation</vt:lpstr>
      <vt:lpstr>Integration Expertise</vt:lpstr>
      <vt:lpstr>Project Management Best Practices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Kloudrac:    Salesforce Overview</dc:title>
  <dc:creator>Microsoft</dc:creator>
  <cp:lastModifiedBy>Kloudrac Emp</cp:lastModifiedBy>
  <cp:revision>18</cp:revision>
  <dcterms:created xsi:type="dcterms:W3CDTF">2021-04-21T06:38:41Z</dcterms:created>
  <dcterms:modified xsi:type="dcterms:W3CDTF">2022-04-06T07:58:47Z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2021-04-21T00:00:00Z</vt:filetime>
  </property>
</Properties>
</file>